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56"/>
  </p:notesMasterIdLst>
  <p:sldIdLst>
    <p:sldId id="256" r:id="rId2"/>
    <p:sldId id="403" r:id="rId3"/>
    <p:sldId id="548" r:id="rId4"/>
    <p:sldId id="583" r:id="rId5"/>
    <p:sldId id="499" r:id="rId6"/>
    <p:sldId id="508" r:id="rId7"/>
    <p:sldId id="577" r:id="rId8"/>
    <p:sldId id="509" r:id="rId9"/>
    <p:sldId id="510" r:id="rId10"/>
    <p:sldId id="549" r:id="rId11"/>
    <p:sldId id="530" r:id="rId12"/>
    <p:sldId id="531" r:id="rId13"/>
    <p:sldId id="512" r:id="rId14"/>
    <p:sldId id="533" r:id="rId15"/>
    <p:sldId id="553" r:id="rId16"/>
    <p:sldId id="536" r:id="rId17"/>
    <p:sldId id="535" r:id="rId18"/>
    <p:sldId id="560" r:id="rId19"/>
    <p:sldId id="538" r:id="rId20"/>
    <p:sldId id="540" r:id="rId21"/>
    <p:sldId id="561" r:id="rId22"/>
    <p:sldId id="541" r:id="rId23"/>
    <p:sldId id="559" r:id="rId24"/>
    <p:sldId id="562" r:id="rId25"/>
    <p:sldId id="542" r:id="rId26"/>
    <p:sldId id="544" r:id="rId27"/>
    <p:sldId id="563" r:id="rId28"/>
    <p:sldId id="545" r:id="rId29"/>
    <p:sldId id="546" r:id="rId30"/>
    <p:sldId id="547" r:id="rId31"/>
    <p:sldId id="578" r:id="rId32"/>
    <p:sldId id="554" r:id="rId33"/>
    <p:sldId id="566" r:id="rId34"/>
    <p:sldId id="555" r:id="rId35"/>
    <p:sldId id="575" r:id="rId36"/>
    <p:sldId id="565" r:id="rId37"/>
    <p:sldId id="567" r:id="rId38"/>
    <p:sldId id="568" r:id="rId39"/>
    <p:sldId id="569" r:id="rId40"/>
    <p:sldId id="570" r:id="rId41"/>
    <p:sldId id="571" r:id="rId42"/>
    <p:sldId id="572" r:id="rId43"/>
    <p:sldId id="573" r:id="rId44"/>
    <p:sldId id="579" r:id="rId45"/>
    <p:sldId id="584" r:id="rId46"/>
    <p:sldId id="581" r:id="rId47"/>
    <p:sldId id="582" r:id="rId48"/>
    <p:sldId id="585" r:id="rId49"/>
    <p:sldId id="580" r:id="rId50"/>
    <p:sldId id="557" r:id="rId51"/>
    <p:sldId id="564" r:id="rId52"/>
    <p:sldId id="556" r:id="rId53"/>
    <p:sldId id="558" r:id="rId54"/>
    <p:sldId id="574" r:id="rId55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7D1D"/>
    <a:srgbClr val="9E60B8"/>
    <a:srgbClr val="025249"/>
    <a:srgbClr val="41719C"/>
    <a:srgbClr val="CAA0C9"/>
    <a:srgbClr val="D4EBE9"/>
    <a:srgbClr val="C14026"/>
    <a:srgbClr val="5AB88F"/>
    <a:srgbClr val="57A2C5"/>
    <a:srgbClr val="3654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235"/>
    <p:restoredTop sz="96911" autoAdjust="0"/>
  </p:normalViewPr>
  <p:slideViewPr>
    <p:cSldViewPr snapToGrid="0" snapToObjects="1">
      <p:cViewPr varScale="1">
        <p:scale>
          <a:sx n="131" d="100"/>
          <a:sy n="131" d="100"/>
        </p:scale>
        <p:origin x="200" y="57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media/image1.jpg>
</file>

<file path=ppt/media/image11.png>
</file>

<file path=ppt/media/image13.png>
</file>

<file path=ppt/media/image2.png>
</file>

<file path=ppt/media/image3.png>
</file>

<file path=ppt/media/image7.tif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17.06.18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94293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77916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00592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8275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89249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431291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912580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264366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146443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58273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221732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9624586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141977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101850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21547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6950317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235193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974182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7140735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0226491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887265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368145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80144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588214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962306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0381377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09191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727320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32002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153030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19251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6/17/18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F9944C75-9D59-8A4B-A858-E84BD014E2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519"/>
          <a:stretch/>
        </p:blipFill>
        <p:spPr>
          <a:xfrm>
            <a:off x="-11163" y="0"/>
            <a:ext cx="9917163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4358" y="-13062"/>
            <a:ext cx="9957039" cy="6080839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2C009F60-CD1B-A94E-8BE1-5C5EDF9F4FDC}"/>
              </a:ext>
            </a:extLst>
          </p:cNvPr>
          <p:cNvGrpSpPr/>
          <p:nvPr/>
        </p:nvGrpSpPr>
        <p:grpSpPr>
          <a:xfrm>
            <a:off x="-304660" y="206679"/>
            <a:ext cx="10216241" cy="4337227"/>
            <a:chOff x="-303091" y="-36785"/>
            <a:chExt cx="10216241" cy="4337227"/>
          </a:xfrm>
        </p:grpSpPr>
        <p:sp>
          <p:nvSpPr>
            <p:cNvPr id="3" name="Rechteck 2"/>
            <p:cNvSpPr/>
            <p:nvPr/>
          </p:nvSpPr>
          <p:spPr>
            <a:xfrm>
              <a:off x="-303091" y="798518"/>
              <a:ext cx="9905999" cy="218521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3600" b="1" dirty="0">
                  <a:solidFill>
                    <a:srgbClr val="025249"/>
                  </a:solidFill>
                  <a:latin typeface="Montserrat" charset="0"/>
                  <a:ea typeface="Montserrat" charset="0"/>
                  <a:cs typeface="Montserrat" charset="0"/>
                </a:rPr>
                <a:t>   </a:t>
              </a:r>
              <a:r>
                <a:rPr lang="de-DE" sz="13600" b="1" dirty="0" err="1">
                  <a:solidFill>
                    <a:srgbClr val="025249"/>
                  </a:solidFill>
                  <a:latin typeface="Montserrat" charset="0"/>
                  <a:ea typeface="Montserrat" charset="0"/>
                  <a:cs typeface="Montserrat" charset="0"/>
                </a:rPr>
                <a:t>GraphQL</a:t>
              </a:r>
              <a:endParaRPr lang="de-DE" sz="2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7" name="Textfeld 6"/>
            <p:cNvSpPr txBox="1"/>
            <p:nvPr/>
          </p:nvSpPr>
          <p:spPr>
            <a:xfrm>
              <a:off x="1440404" y="-36785"/>
              <a:ext cx="168507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600" b="1" dirty="0">
                  <a:solidFill>
                    <a:srgbClr val="36544F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  <a:endParaRPr lang="de-DE" sz="16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  <p:sp>
          <p:nvSpPr>
            <p:cNvPr id="8" name="Rechteck 7"/>
            <p:cNvSpPr/>
            <p:nvPr/>
          </p:nvSpPr>
          <p:spPr>
            <a:xfrm>
              <a:off x="1440404" y="3900332"/>
              <a:ext cx="4687116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de-DE" sz="2000" b="1" dirty="0" err="1">
                  <a:solidFill>
                    <a:srgbClr val="025249"/>
                  </a:solidFill>
                </a:rPr>
                <a:t>Slides</a:t>
              </a:r>
              <a:r>
                <a:rPr lang="de-DE" sz="2000" b="1" dirty="0">
                  <a:solidFill>
                    <a:srgbClr val="025249"/>
                  </a:solidFill>
                </a:rPr>
                <a:t>: http://</a:t>
              </a:r>
              <a:r>
                <a:rPr lang="de-DE" sz="2000" b="1" dirty="0" err="1">
                  <a:solidFill>
                    <a:srgbClr val="025249"/>
                  </a:solidFill>
                </a:rPr>
                <a:t>bit.ly</a:t>
              </a:r>
              <a:r>
                <a:rPr lang="de-DE" sz="2000" b="1" dirty="0">
                  <a:solidFill>
                    <a:srgbClr val="025249"/>
                  </a:solidFill>
                </a:rPr>
                <a:t>/</a:t>
              </a:r>
              <a:r>
                <a:rPr lang="de-DE" sz="2000" b="1" dirty="0" err="1">
                  <a:solidFill>
                    <a:srgbClr val="025249"/>
                  </a:solidFill>
                </a:rPr>
                <a:t>enterjs</a:t>
              </a:r>
              <a:r>
                <a:rPr lang="de-DE" sz="2000" b="1" dirty="0">
                  <a:solidFill>
                    <a:srgbClr val="025249"/>
                  </a:solidFill>
                </a:rPr>
                <a:t>-apollo-</a:t>
              </a:r>
              <a:r>
                <a:rPr lang="de-DE" sz="2000" b="1" dirty="0" err="1">
                  <a:solidFill>
                    <a:srgbClr val="025249"/>
                  </a:solidFill>
                </a:rPr>
                <a:t>graphql</a:t>
              </a:r>
              <a:endParaRPr lang="de-DE" sz="2000" b="1" dirty="0">
                <a:solidFill>
                  <a:srgbClr val="FF0000"/>
                </a:solidFill>
              </a:endParaRPr>
            </a:p>
          </p:txBody>
        </p:sp>
        <p:sp>
          <p:nvSpPr>
            <p:cNvPr id="10" name="Textfeld 9"/>
            <p:cNvSpPr txBox="1"/>
            <p:nvPr/>
          </p:nvSpPr>
          <p:spPr>
            <a:xfrm>
              <a:off x="1479269" y="3129337"/>
              <a:ext cx="843388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b="1" dirty="0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als State Management-Werkzeug für </a:t>
              </a:r>
              <a:r>
                <a:rPr lang="de-DE" sz="2400" b="1" dirty="0" err="1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React</a:t>
              </a:r>
              <a:r>
                <a:rPr lang="de-DE" sz="2400" b="1" dirty="0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?</a:t>
              </a:r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38B5D25A-55E1-4341-9252-AC900006FD3A}"/>
                </a:ext>
              </a:extLst>
            </p:cNvPr>
            <p:cNvSpPr txBox="1"/>
            <p:nvPr/>
          </p:nvSpPr>
          <p:spPr>
            <a:xfrm>
              <a:off x="1449548" y="603416"/>
              <a:ext cx="5742561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3400" b="1" dirty="0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Apollo Client 2.0</a:t>
              </a:r>
              <a:endParaRPr lang="de-DE" sz="3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</p:grp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4358" y="6067777"/>
            <a:ext cx="9920358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>
                <a:solidFill>
                  <a:srgbClr val="D4EBE9"/>
                </a:solidFill>
              </a:rPr>
              <a:t>EnterJS</a:t>
            </a:r>
            <a:r>
              <a:rPr lang="de-DE" sz="1400" spc="80" dirty="0">
                <a:solidFill>
                  <a:srgbClr val="D4EBE9"/>
                </a:solidFill>
              </a:rPr>
              <a:t> Darmstadt | Juni 2018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Mutation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E49728-65DD-F94E-A26E-868EBE48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3275" y="2085884"/>
            <a:ext cx="5759450" cy="4772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708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179377" y="2636022"/>
            <a:ext cx="7547259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Apollo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F86A6DFA-857E-FA45-B26B-32A09B0D1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mit Apollo und </a:t>
            </a:r>
            <a:r>
              <a:rPr lang="de-DE" dirty="0" err="1"/>
              <a:t>React</a:t>
            </a:r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72707767-4C43-1D4E-AB4F-53ED396DF9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7532" y="573768"/>
            <a:ext cx="3050937" cy="901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7378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Apollo Für </a:t>
            </a:r>
            <a:r>
              <a:rPr lang="de-DE" dirty="0" err="1"/>
              <a:t>React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269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Apollo: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https://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www.apollographql.com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docs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-Komponenten zum Zugriff auf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APIs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funktioniert mit allen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Backends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Sehr modular aufgebaut, viele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npm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-Module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Apollo Client,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Apollo, Caching, ...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apollo-</a:t>
            </a:r>
            <a:r>
              <a:rPr lang="de-DE" sz="2400" b="1" dirty="0" err="1">
                <a:solidFill>
                  <a:srgbClr val="36544F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boost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hilft bei Konfiguration für viele Standard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-Cases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bringt alle notwendigen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Dependencies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apollographql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/apollo-client/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tree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master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packages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/apollo-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boost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24424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1: Erzeugen des Clients und Providers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2584707"/>
            <a:ext cx="6721221" cy="200054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"apollo-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ApolloClient</a:t>
            </a:r>
            <a:endParaRPr lang="de-DE" sz="1625" dirty="0">
              <a:solidFill>
                <a:srgbClr val="9E60B8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({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uri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"http://localhost:9000/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 });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93249" y="355135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Client erzeugen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Client ist zentrale Schnittstelle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Netzwerkverbindung zum Server, Caching, Authentifizierung...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B283AA13-DBC9-0440-8972-0F37782A629A}"/>
              </a:ext>
            </a:extLst>
          </p:cNvPr>
          <p:cNvSpPr/>
          <p:nvPr/>
        </p:nvSpPr>
        <p:spPr>
          <a:xfrm>
            <a:off x="2792906" y="2099821"/>
            <a:ext cx="546282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Bootstrap der </a:t>
            </a:r>
            <a:r>
              <a:rPr lang="de-DE" sz="1600" b="1" u="sng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-Anwendung</a:t>
            </a:r>
          </a:p>
        </p:txBody>
      </p:sp>
    </p:spTree>
    <p:extLst>
      <p:ext uri="{BB962C8B-B14F-4D97-AF65-F5344CB8AC3E}">
        <p14:creationId xmlns:p14="http://schemas.microsoft.com/office/powerpoint/2010/main" val="42797722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1: Erzeugen des Clients und Providers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2584707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ApolloClient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"apollo-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boost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";</a:t>
            </a:r>
          </a:p>
          <a:p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ApolloProvider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ApolloClient</a:t>
            </a:r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({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uri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"http://localhost:9000/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" });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ReactDOM.render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</a:p>
          <a:p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</a:t>
            </a:r>
            <a:r>
              <a:rPr lang="de-DE" sz="1625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ApolloProvider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client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</a:t>
            </a:r>
            <a:r>
              <a:rPr lang="de-DE" sz="1625" b="1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client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}&gt;</a:t>
            </a:r>
          </a:p>
          <a:p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&lt;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BeerRatingApp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/&gt;</a:t>
            </a:r>
          </a:p>
          <a:p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&lt;/</a:t>
            </a:r>
            <a:r>
              <a:rPr lang="de-DE" sz="1625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ApolloProvider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&gt;,</a:t>
            </a:r>
          </a:p>
          <a:p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document.getElementById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(...)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93249" y="355135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Client erzeugen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Provider stellt Client in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Komponenten zur Verfügung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Nutzt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8" y="4465374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Apollo Provider um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Anwendung legen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C538FA36-CE05-4A4A-8C3C-1FFC5E3CF171}"/>
              </a:ext>
            </a:extLst>
          </p:cNvPr>
          <p:cNvSpPr/>
          <p:nvPr/>
        </p:nvSpPr>
        <p:spPr>
          <a:xfrm>
            <a:off x="2792906" y="2099821"/>
            <a:ext cx="546282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Bootstrap der </a:t>
            </a:r>
            <a:r>
              <a:rPr lang="de-DE" sz="1600" b="1" u="sng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-Anwendung</a:t>
            </a:r>
          </a:p>
        </p:txBody>
      </p:sp>
    </p:spTree>
    <p:extLst>
      <p:ext uri="{BB962C8B-B14F-4D97-AF65-F5344CB8AC3E}">
        <p14:creationId xmlns:p14="http://schemas.microsoft.com/office/powerpoint/2010/main" val="38734440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3C3805-3515-BE45-902F-92D467FE4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 </a:t>
            </a:r>
            <a:r>
              <a:rPr lang="de-DE" dirty="0" err="1"/>
              <a:t>React</a:t>
            </a:r>
            <a:r>
              <a:rPr lang="de-DE" dirty="0"/>
              <a:t> Apollo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2B249908-0CEA-9848-92BB-0A09226C1154}"/>
              </a:ext>
            </a:extLst>
          </p:cNvPr>
          <p:cNvSpPr/>
          <p:nvPr/>
        </p:nvSpPr>
        <p:spPr>
          <a:xfrm>
            <a:off x="1385357" y="3166374"/>
            <a:ext cx="7135288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3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Queries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67948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97506" y="3357042"/>
            <a:ext cx="672122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BEER_PAGE_QUERY =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BeerPageQuery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($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ID!)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$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price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. . .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– Daten vom Server abfragen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Werden mittels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-Funktion angegeben und geparst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128083" y="382964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parsen</a:t>
            </a:r>
          </a:p>
        </p:txBody>
      </p:sp>
    </p:spTree>
    <p:extLst>
      <p:ext uri="{BB962C8B-B14F-4D97-AF65-F5344CB8AC3E}">
        <p14:creationId xmlns:p14="http://schemas.microsoft.com/office/powerpoint/2010/main" val="5580359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BEER_PAGE_QUERY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BeerPage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=&gt; (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011788"/>
            <a:ext cx="34424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Die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Komponente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 ausführen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innerhalb einer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810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BEER_PAGE_QUERY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BEER_PAGE_QUERY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 variables={{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}}&gt;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206098"/>
            <a:ext cx="34424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Komponente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6757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 }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BEER_PAGE_QUERY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&lt;Query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={BEER_PAGE_QUERY} variables={{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{({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error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=&gt; {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527750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Callback-Funktion als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Children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(Daten, ...) wird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Render-Prop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Children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übergeben</a:t>
            </a:r>
          </a:p>
        </p:txBody>
      </p:sp>
    </p:spTree>
    <p:extLst>
      <p:ext uri="{BB962C8B-B14F-4D97-AF65-F5344CB8AC3E}">
        <p14:creationId xmlns:p14="http://schemas.microsoft.com/office/powerpoint/2010/main" val="19659321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1692336" y="420867"/>
            <a:ext cx="6521337" cy="36009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Programmierer aus Hamburg</a:t>
            </a:r>
          </a:p>
          <a:p>
            <a:pPr algn="ctr"/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Bock auf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 Entwicklung in HH? </a:t>
            </a:r>
          </a:p>
          <a:p>
            <a:pPr algn="ctr"/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http://</a:t>
            </a:r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bit.ly</a:t>
            </a:r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eos-react-developer</a:t>
            </a:r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Trainings, Workshops zu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, ...:</a:t>
            </a: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57A2C5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2000" dirty="0">
              <a:solidFill>
                <a:srgbClr val="57A2C5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42870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BEER_PAGE_QUERY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&lt;Query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={BEER_PAGE_QUERY} variables={{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{({ </a:t>
            </a:r>
            <a:r>
              <a:rPr lang="de-DE" sz="1625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&lt;h1&gt;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...&lt;/h1&gt;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&lt;h1&gt;Error!&lt;/h1&gt;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data.</a:t>
            </a:r>
            <a:r>
              <a:rPr lang="de-DE" sz="1625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(Daten, ...) wird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Render-Prop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Children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übergeben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9" y="4820138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Ergebnis (samt Fehler) auswerten</a:t>
            </a:r>
          </a:p>
        </p:txBody>
      </p:sp>
    </p:spTree>
    <p:extLst>
      <p:ext uri="{BB962C8B-B14F-4D97-AF65-F5344CB8AC3E}">
        <p14:creationId xmlns:p14="http://schemas.microsoft.com/office/powerpoint/2010/main" val="20197398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3164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Weitere Features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Paginierung /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fetch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more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Daten nachladen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Aktualisierung basierend auf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 erhält automatisch neue Daten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Typ-Sicherheit mit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Flow</a:t>
            </a:r>
          </a:p>
        </p:txBody>
      </p:sp>
    </p:spTree>
    <p:extLst>
      <p:ext uri="{BB962C8B-B14F-4D97-AF65-F5344CB8AC3E}">
        <p14:creationId xmlns:p14="http://schemas.microsoft.com/office/powerpoint/2010/main" val="40860192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Typ-sichere Verwendung</a:t>
            </a:r>
          </a:p>
        </p:txBody>
      </p:sp>
      <p:sp>
        <p:nvSpPr>
          <p:cNvPr id="4" name="Rechteck 3"/>
          <p:cNvSpPr/>
          <p:nvPr/>
        </p:nvSpPr>
        <p:spPr>
          <a:xfrm>
            <a:off x="1990726" y="2312014"/>
            <a:ext cx="852030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BeerPageQueryResult</a:t>
            </a:r>
            <a:r>
              <a:rPr lang="de-DE" sz="1625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BeerPageQueryVars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 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"...";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BeerRatingPage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(...)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625" b="1" dirty="0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&lt;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BeerPageQueryResult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BeerPageQueryVars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={BEER_PAGE_QUERY} variables={{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bier</a:t>
            </a:r>
            <a:r>
              <a:rPr lang="de-DE" sz="1625" dirty="0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}} 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{({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  // . . .  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</a:rPr>
              <a:t>.biere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</a:t>
            </a:r>
            <a:r>
              <a:rPr lang="de-DE" sz="1625" b="1" dirty="0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Beispiel </a:t>
            </a:r>
            <a:r>
              <a:rPr lang="de-DE" sz="2400" b="1" dirty="0" err="1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Typ-Sichere Verwendung der Komponente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68580" y="3526760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Compile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-Fehler!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C6EE965F-D39B-7B4C-A926-2DA689328840}"/>
              </a:ext>
            </a:extLst>
          </p:cNvPr>
          <p:cNvSpPr/>
          <p:nvPr/>
        </p:nvSpPr>
        <p:spPr>
          <a:xfrm>
            <a:off x="68580" y="4549155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Compile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-Fehler!</a:t>
            </a:r>
          </a:p>
        </p:txBody>
      </p:sp>
    </p:spTree>
    <p:extLst>
      <p:ext uri="{BB962C8B-B14F-4D97-AF65-F5344CB8AC3E}">
        <p14:creationId xmlns:p14="http://schemas.microsoft.com/office/powerpoint/2010/main" val="25817247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Typ-Sichere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apollo-</a:t>
            </a:r>
            <a:r>
              <a:rPr lang="de-DE" sz="2400" b="1" dirty="0" err="1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codegen</a:t>
            </a: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Generiert Typen für Flow und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TypeScript</a:t>
            </a:r>
            <a:endParaRPr lang="de-DE" sz="2400" b="1" dirty="0">
              <a:solidFill>
                <a:srgbClr val="025249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wird vom Server geladen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Fehler in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schon beim Generieren erkannt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484F452-1382-1C4D-A5D2-C54F3D734DE4}"/>
              </a:ext>
            </a:extLst>
          </p:cNvPr>
          <p:cNvSpPr txBox="1"/>
          <p:nvPr/>
        </p:nvSpPr>
        <p:spPr>
          <a:xfrm>
            <a:off x="2731770" y="2670342"/>
            <a:ext cx="697103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$ apollo-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codegen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generate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/**/*.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tsx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...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BeerRatingApp.tsx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Variable "$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of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type "String" 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in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position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expecting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type "ID".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$ apollo-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codegen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generate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/**/*.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tsx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...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BeerPage.tsx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Cannot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alc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 on type "Beer".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8D217775-80E0-7246-9724-5DAE8ECEB0A9}"/>
              </a:ext>
            </a:extLst>
          </p:cNvPr>
          <p:cNvSpPr/>
          <p:nvPr/>
        </p:nvSpPr>
        <p:spPr>
          <a:xfrm>
            <a:off x="203200" y="4021200"/>
            <a:ext cx="18389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Falscher Typ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E33632C0-BECA-B04E-AD49-DBB676BCACEB}"/>
              </a:ext>
            </a:extLst>
          </p:cNvPr>
          <p:cNvSpPr/>
          <p:nvPr/>
        </p:nvSpPr>
        <p:spPr>
          <a:xfrm>
            <a:off x="203200" y="5994329"/>
            <a:ext cx="23903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Unbekanntes Feld</a:t>
            </a:r>
          </a:p>
        </p:txBody>
      </p:sp>
    </p:spTree>
    <p:extLst>
      <p:ext uri="{BB962C8B-B14F-4D97-AF65-F5344CB8AC3E}">
        <p14:creationId xmlns:p14="http://schemas.microsoft.com/office/powerpoint/2010/main" val="40395822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3C3805-3515-BE45-902F-92D467FE4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verändern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2B249908-0CEA-9848-92BB-0A09226C1154}"/>
              </a:ext>
            </a:extLst>
          </p:cNvPr>
          <p:cNvSpPr/>
          <p:nvPr/>
        </p:nvSpPr>
        <p:spPr>
          <a:xfrm>
            <a:off x="280889" y="3166374"/>
            <a:ext cx="9344226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3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Mutations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D8718E4-E05B-CB45-9462-359642DE48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7521" y="311569"/>
            <a:ext cx="5710959" cy="2390877"/>
          </a:xfrm>
          <a:prstGeom prst="rect">
            <a:avLst/>
          </a:prstGeom>
          <a:ln>
            <a:solidFill>
              <a:srgbClr val="025249"/>
            </a:solidFill>
          </a:ln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CC12D789-FD17-F845-BCF0-89B2F451CAD7}"/>
              </a:ext>
            </a:extLst>
          </p:cNvPr>
          <p:cNvSpPr/>
          <p:nvPr/>
        </p:nvSpPr>
        <p:spPr>
          <a:xfrm>
            <a:off x="3701925" y="2716493"/>
            <a:ext cx="416492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Speichern der Ratings auf dem Server</a:t>
            </a:r>
            <a:endParaRPr lang="de-DE" sz="1600" dirty="0"/>
          </a:p>
        </p:txBody>
      </p:sp>
    </p:spTree>
    <p:extLst>
      <p:ext uri="{BB962C8B-B14F-4D97-AF65-F5344CB8AC3E}">
        <p14:creationId xmlns:p14="http://schemas.microsoft.com/office/powerpoint/2010/main" val="244217341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($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!)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$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author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comment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ebenfalls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geparst</a:t>
            </a:r>
          </a:p>
        </p:txBody>
      </p:sp>
    </p:spTree>
    <p:extLst>
      <p:ext uri="{BB962C8B-B14F-4D97-AF65-F5344CB8AC3E}">
        <p14:creationId xmlns:p14="http://schemas.microsoft.com/office/powerpoint/2010/main" val="293225091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 innerhalb einer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13701F7-2458-3E4C-9A81-6032049E41C0}"/>
              </a:ext>
            </a:extLst>
          </p:cNvPr>
          <p:cNvSpPr/>
          <p:nvPr/>
        </p:nvSpPr>
        <p:spPr>
          <a:xfrm>
            <a:off x="203200" y="3611738"/>
            <a:ext cx="34424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Komponente</a:t>
            </a:r>
          </a:p>
        </p:txBody>
      </p:sp>
    </p:spTree>
    <p:extLst>
      <p:ext uri="{BB962C8B-B14F-4D97-AF65-F5344CB8AC3E}">
        <p14:creationId xmlns:p14="http://schemas.microsoft.com/office/powerpoint/2010/main" val="384646799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770547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ADD_RATING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&lt;Mutation 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mutation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={ADD_RATING} variables={...}&gt;</a:t>
            </a:r>
          </a:p>
          <a:p>
            <a:endParaRPr lang="de-DE" sz="1625" b="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Funktionsweise ähnlich wie Query-Komponente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64555D9-C340-D842-AF87-D40FBEC6DF50}"/>
              </a:ext>
            </a:extLst>
          </p:cNvPr>
          <p:cNvSpPr/>
          <p:nvPr/>
        </p:nvSpPr>
        <p:spPr>
          <a:xfrm>
            <a:off x="93249" y="3851768"/>
            <a:ext cx="34424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Mutation Komponente</a:t>
            </a:r>
          </a:p>
        </p:txBody>
      </p:sp>
    </p:spTree>
    <p:extLst>
      <p:ext uri="{BB962C8B-B14F-4D97-AF65-F5344CB8AC3E}">
        <p14:creationId xmlns:p14="http://schemas.microsoft.com/office/powerpoint/2010/main" val="9331895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ADD_RATING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&lt;Mutation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={ADD_RATING} variables={...}&gt;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{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Funktionsweise ähnlich wie 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-Property erhält Funktion zum Ausführen der Mutation</a:t>
            </a:r>
          </a:p>
        </p:txBody>
      </p:sp>
    </p:spTree>
    <p:extLst>
      <p:ext uri="{BB962C8B-B14F-4D97-AF65-F5344CB8AC3E}">
        <p14:creationId xmlns:p14="http://schemas.microsoft.com/office/powerpoint/2010/main" val="225789903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&lt;Mutation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={ADD_RATING_MUTATION 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onSubmit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variables: 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})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Funktionsweise ähnlich wie 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-Property erhält Funktion zum Ausführen der Mutation</a:t>
            </a:r>
          </a:p>
        </p:txBody>
      </p:sp>
    </p:spTree>
    <p:extLst>
      <p:ext uri="{BB962C8B-B14F-4D97-AF65-F5344CB8AC3E}">
        <p14:creationId xmlns:p14="http://schemas.microsoft.com/office/powerpoint/2010/main" val="15712622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9" y="4119969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230954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"A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community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building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flexible open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source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tools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."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github.com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apollographql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64FD371C-98B3-3F4A-B69B-156C1075D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9131257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041053" y="2547093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&lt;Mutation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={ADD_RATING_MUTATION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update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={(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{</a:t>
            </a:r>
            <a:r>
              <a:rPr lang="de-DE" sz="1625" b="1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=&gt; {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. . 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Cache aktualisieren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Callback-Funktionen zum aktualisieren des lokalen Caches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Aktualisiert automatisch sämtliche Ansichten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E1B9887-6073-C149-A791-0C8FA4A190A9}"/>
              </a:ext>
            </a:extLst>
          </p:cNvPr>
          <p:cNvSpPr txBox="1"/>
          <p:nvPr/>
        </p:nvSpPr>
        <p:spPr>
          <a:xfrm>
            <a:off x="5181600" y="4486656"/>
            <a:ext cx="4404360" cy="646331"/>
          </a:xfrm>
          <a:prstGeom prst="rect">
            <a:avLst/>
          </a:prstGeom>
          <a:noFill/>
          <a:ln w="12700">
            <a:solidFill>
              <a:srgbClr val="5AB88F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025249"/>
                </a:solidFill>
                <a:latin typeface="Source Sans Pro" panose="020B0503030403020204" pitchFamily="34" charset="77"/>
              </a:rPr>
              <a:t>Enthält die Daten, die der Server</a:t>
            </a:r>
          </a:p>
          <a:p>
            <a:r>
              <a:rPr lang="de-DE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als Antwort auf die Mutation geschickt hat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E022EC9D-35A6-2649-BDB0-11D45D1160B8}"/>
              </a:ext>
            </a:extLst>
          </p:cNvPr>
          <p:cNvCxnSpPr>
            <a:cxnSpLocks/>
          </p:cNvCxnSpPr>
          <p:nvPr/>
        </p:nvCxnSpPr>
        <p:spPr>
          <a:xfrm flipH="1" flipV="1">
            <a:off x="4785360" y="3672840"/>
            <a:ext cx="835152" cy="804672"/>
          </a:xfrm>
          <a:prstGeom prst="straightConnector1">
            <a:avLst/>
          </a:prstGeom>
          <a:ln w="12700">
            <a:solidFill>
              <a:srgbClr val="5AB88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81173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041053" y="2547093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&lt;Mutation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={ADD_RATING_MUTATION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</a:t>
            </a:r>
            <a:r>
              <a:rPr lang="de-DE" sz="1625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update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={(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{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// "Altes" Beer aus Cache lesen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oldBeer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cache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.readFragment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(...);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// Neues Rating dem Beer hinzufügen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...; 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// Beer im Cache aktualisieren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cache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.writeFragment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. . 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Cache aktualisieren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Callback-Funktionen zum aktualisieren des lokalen Caches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Query-Komponenten werden automatisch aktualisiert (manchmal)</a:t>
            </a:r>
          </a:p>
        </p:txBody>
      </p:sp>
    </p:spTree>
    <p:extLst>
      <p:ext uri="{BB962C8B-B14F-4D97-AF65-F5344CB8AC3E}">
        <p14:creationId xmlns:p14="http://schemas.microsoft.com/office/powerpoint/2010/main" val="88946885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6B7320-707D-C640-82B3-A40BC52CB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den Anwendungszustand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AA65B08-A3F2-D74D-A497-CB8D91EF3E7F}"/>
              </a:ext>
            </a:extLst>
          </p:cNvPr>
          <p:cNvSpPr/>
          <p:nvPr/>
        </p:nvSpPr>
        <p:spPr>
          <a:xfrm>
            <a:off x="-117454" y="3166374"/>
            <a:ext cx="10140918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3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Local</a:t>
            </a:r>
            <a:r>
              <a:rPr lang="de-DE" sz="13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State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818663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2A97AA-7B9B-4D4B-9FC8-FEBBF4EE3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 1: Selected Beer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C1E5D80-4D8B-894B-A9C9-F59C2C1B90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2536" y="1003300"/>
            <a:ext cx="6600928" cy="5458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79565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2A97AA-7B9B-4D4B-9FC8-FEBBF4EE3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 bedeutet "</a:t>
            </a:r>
            <a:r>
              <a:rPr lang="de-DE" dirty="0" err="1"/>
              <a:t>Local</a:t>
            </a:r>
            <a:r>
              <a:rPr lang="de-DE" dirty="0"/>
              <a:t>" State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6338320-541E-274D-A872-D37CC8C416FB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Local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State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– Globale Daten in der Anwendung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Entspricht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Store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Local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", weil nicht remote über API geladen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Unglücklicher Begriff. Eigentlich: "Global" State? "App" State?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476C725B-B0A9-9149-8C46-D7D6CF1550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079" y="4236720"/>
            <a:ext cx="8161713" cy="1965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55873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9F51636-185B-9D43-8604-069B72887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Apollo Cache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1F7BA75B-96E2-F741-9547-FADD94931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9589" y="2598647"/>
            <a:ext cx="6926823" cy="3979573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819EC3CF-9DF0-0741-AE55-1BD43ED2B908}"/>
              </a:ext>
            </a:extLst>
          </p:cNvPr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Apollo Cache 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– Zentrale Ablage aller gelesenen Daten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normalisierter Form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kann per API gelesen und verändert werden</a:t>
            </a:r>
          </a:p>
        </p:txBody>
      </p:sp>
    </p:spTree>
    <p:extLst>
      <p:ext uri="{BB962C8B-B14F-4D97-AF65-F5344CB8AC3E}">
        <p14:creationId xmlns:p14="http://schemas.microsoft.com/office/powerpoint/2010/main" val="312677049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3357042"/>
            <a:ext cx="672122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BeerRatingAppQuery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}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currentBeerId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@</a:t>
            </a:r>
            <a:r>
              <a:rPr lang="de-DE" sz="1625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endParaRPr lang="de-DE" sz="1625" b="1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`;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&lt;Query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={BEER_RATING_APP_QUERY}&gt;...&lt;/Query&gt;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Lokale Daten aus dem Cache lesen –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mit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Abfragen mit @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client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directive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liest Daten aus dem lokalen Cache, nicht vom Server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203200" y="529268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Daten aus lokalem Cache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054C2829-16D2-9644-8C9D-B6CD6173A5CC}"/>
              </a:ext>
            </a:extLst>
          </p:cNvPr>
          <p:cNvSpPr/>
          <p:nvPr/>
        </p:nvSpPr>
        <p:spPr>
          <a:xfrm>
            <a:off x="203199" y="429065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Daten vom Server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526276B-D99A-8048-9373-B7AB9BF3B1F9}"/>
              </a:ext>
            </a:extLst>
          </p:cNvPr>
          <p:cNvSpPr/>
          <p:nvPr/>
        </p:nvSpPr>
        <p:spPr>
          <a:xfrm>
            <a:off x="203198" y="6269378"/>
            <a:ext cx="269430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Verwendung wie gewohnt</a:t>
            </a:r>
          </a:p>
        </p:txBody>
      </p:sp>
    </p:spTree>
    <p:extLst>
      <p:ext uri="{BB962C8B-B14F-4D97-AF65-F5344CB8AC3E}">
        <p14:creationId xmlns:p14="http://schemas.microsoft.com/office/powerpoint/2010/main" val="17193406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3357042"/>
            <a:ext cx="6721221" cy="12503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SET_CURRENT_BEER_ID_MUTATION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SetCurrentBeerIdMutation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($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ID!)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$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) </a:t>
            </a:r>
            <a:r>
              <a:rPr lang="de-DE" sz="1625" b="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@</a:t>
            </a:r>
            <a:r>
              <a:rPr lang="de-DE" sz="1625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endParaRPr lang="de-DE" sz="1625" b="1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Lokale Daten verändern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– mit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ebenfalls @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Directive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691298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3357042"/>
            <a:ext cx="6721221" cy="12503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SET_CURRENT_BEER_ID_MUTATION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SetCurrentBeerIdMutation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($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ID!)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$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) </a:t>
            </a:r>
            <a:r>
              <a:rPr lang="de-DE" sz="1625" b="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@</a:t>
            </a:r>
            <a:r>
              <a:rPr lang="de-DE" sz="1625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endParaRPr lang="de-DE" sz="1625" b="1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Lokale Daten verändern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– mit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ebenfalls @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Directive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526276B-D99A-8048-9373-B7AB9BF3B1F9}"/>
              </a:ext>
            </a:extLst>
          </p:cNvPr>
          <p:cNvSpPr/>
          <p:nvPr/>
        </p:nvSpPr>
        <p:spPr>
          <a:xfrm>
            <a:off x="203200" y="4783818"/>
            <a:ext cx="269430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Verwendung wie gewohnt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AE6065C-CE78-EB49-B86F-6A3F6103DDE3}"/>
              </a:ext>
            </a:extLst>
          </p:cNvPr>
          <p:cNvSpPr/>
          <p:nvPr/>
        </p:nvSpPr>
        <p:spPr>
          <a:xfrm>
            <a:off x="2897506" y="4852058"/>
            <a:ext cx="6721221" cy="17504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&lt;Mutation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={SET_CURRENT_BEER_ID_MUTATION}&gt;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{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&lt;div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onClick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={() =&gt; 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  ({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variables: { 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newBeerId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beer.id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}})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}&gt;...&lt;/div&gt;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)}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&lt;/Mutation&gt;</a:t>
            </a:r>
          </a:p>
        </p:txBody>
      </p:sp>
    </p:spTree>
    <p:extLst>
      <p:ext uri="{BB962C8B-B14F-4D97-AF65-F5344CB8AC3E}">
        <p14:creationId xmlns:p14="http://schemas.microsoft.com/office/powerpoint/2010/main" val="416653160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3358769" y="2619956"/>
            <a:ext cx="6721221" cy="25006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type Query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currentBeerId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type Mutation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ID!):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`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definieren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Schema Definition Language (SDL)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optional, zurzeit nur für apollo-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codegen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GraphiQL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40592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2418494" y="4119969"/>
            <a:ext cx="5069016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Apollo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230954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community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building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flexible open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source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tools</a:t>
            </a:r>
            <a:r>
              <a:rPr lang="de-DE" sz="2800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."</a:t>
            </a:r>
          </a:p>
          <a:p>
            <a:endParaRPr lang="de-DE" sz="20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0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0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github.com</a:t>
            </a:r>
            <a:r>
              <a:rPr lang="de-DE" sz="20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/</a:t>
            </a:r>
            <a:r>
              <a:rPr lang="de-DE" sz="20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apollographql</a:t>
            </a:r>
            <a:endParaRPr lang="de-DE" sz="14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64FD371C-98B3-3F4A-B69B-156C1075D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E1EC0A25-BC49-064E-9296-D074C75FE536}"/>
              </a:ext>
            </a:extLst>
          </p:cNvPr>
          <p:cNvSpPr/>
          <p:nvPr/>
        </p:nvSpPr>
        <p:spPr>
          <a:xfrm>
            <a:off x="504713" y="2279716"/>
            <a:ext cx="8896573" cy="2000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React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Apollo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allows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to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fetch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from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server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use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it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in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building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... 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UIs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using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React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framework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."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github.com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apollographql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react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-apollo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68813179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3358769" y="2619956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type Query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currentBeerId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type Mutation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ID!):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b="1" dirty="0" err="1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const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</a:t>
            </a:r>
            <a:r>
              <a:rPr lang="de-DE" sz="1625" b="1" dirty="0" err="1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defaults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= {</a:t>
            </a:r>
          </a:p>
          <a:p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 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currentBeerId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: "B1"</a:t>
            </a:r>
          </a:p>
          <a:p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Default-Werte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Vorbelegung für den Cache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optional, je nach Fachlichkeit</a:t>
            </a:r>
          </a:p>
        </p:txBody>
      </p:sp>
    </p:spTree>
    <p:extLst>
      <p:ext uri="{BB962C8B-B14F-4D97-AF65-F5344CB8AC3E}">
        <p14:creationId xmlns:p14="http://schemas.microsoft.com/office/powerpoint/2010/main" val="167705391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1348741" y="2859986"/>
            <a:ext cx="7658099" cy="30008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Query: 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// in unserem Fall nicht notwendig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},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(_, { </a:t>
            </a:r>
            <a:r>
              <a:rPr lang="de-DE" sz="1625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}, {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cache.writeData</a:t>
            </a:r>
            <a:r>
              <a:rPr lang="de-DE" sz="1625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({ </a:t>
            </a:r>
            <a:r>
              <a:rPr lang="de-DE" sz="1625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{ </a:t>
            </a:r>
            <a:r>
              <a:rPr lang="de-DE" sz="1625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currentBeerId</a:t>
            </a:r>
            <a:r>
              <a:rPr lang="de-DE" sz="1625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625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 });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Funktionen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Zum Lesen / Schreiben in den Cache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(optional)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 bekommt Argumente aus Query und Cache übergeben</a:t>
            </a:r>
          </a:p>
        </p:txBody>
      </p:sp>
    </p:spTree>
    <p:extLst>
      <p:ext uri="{BB962C8B-B14F-4D97-AF65-F5344CB8AC3E}">
        <p14:creationId xmlns:p14="http://schemas.microsoft.com/office/powerpoint/2010/main" val="254073345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1348741" y="2859986"/>
            <a:ext cx="7658099" cy="30008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...;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defaults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...;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resolver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...;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ApolloClient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uri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"http://localhost:9000/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",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clientState</a:t>
            </a:r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: {</a:t>
            </a:r>
          </a:p>
          <a:p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typeDefs</a:t>
            </a:r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,</a:t>
            </a:r>
          </a:p>
          <a:p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defaults</a:t>
            </a:r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,</a:t>
            </a:r>
          </a:p>
          <a:p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resolver</a:t>
            </a:r>
            <a:endParaRPr lang="de-DE" sz="1625" b="1" dirty="0">
              <a:solidFill>
                <a:srgbClr val="9E60B8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  <a:cs typeface="Source Code Pro Medium" charset="0"/>
            </a:endParaRPr>
          </a:p>
          <a:p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});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Lokalen State beim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ApolloClient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bekannt geben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720800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Lokaler State</a:t>
            </a:r>
          </a:p>
        </p:txBody>
      </p:sp>
      <p:sp>
        <p:nvSpPr>
          <p:cNvPr id="4" name="Rechteck 3"/>
          <p:cNvSpPr/>
          <p:nvPr/>
        </p:nvSpPr>
        <p:spPr>
          <a:xfrm>
            <a:off x="1348741" y="2859986"/>
            <a:ext cx="7658099" cy="1275349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Mutation: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setDraftRatingForBeer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(_, {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author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comment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}, {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}) =&gt; (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// bestehende Daten auslesen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GetDraftRatings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draftRatings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@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author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comment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`;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previous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cache.readQuery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({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})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draftRatings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DraftRating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[] };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console.log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("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previous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",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previous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);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let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found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false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newDraftRating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__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typename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"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DraftRating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",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author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comment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};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newDraftRatings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previous.draftRatings.map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prevDraft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prevDraft.id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===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found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true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newDraftRating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}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prevDraft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});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(!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found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newDraftRatings.push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newDraftRating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draftRatings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newDraftRatings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};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cache.writeData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({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newDraftRating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;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Komplexe Daten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...da wird's komplex!</a:t>
            </a:r>
          </a:p>
        </p:txBody>
      </p:sp>
    </p:spTree>
    <p:extLst>
      <p:ext uri="{BB962C8B-B14F-4D97-AF65-F5344CB8AC3E}">
        <p14:creationId xmlns:p14="http://schemas.microsoft.com/office/powerpoint/2010/main" val="279061900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ED2909-0DE8-1840-86B0-AA8D56656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Aktualisierung nach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886DB91A-0951-B04D-924B-4FB39193E5D8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Komponenten-Updates funktionieren nicht immer automatisch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zum Beispiel, wenn Objekte in eine Liste eingefügt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refetchQueries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kann remote-Zugriffe auslösen!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Das ist in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nicht notwendig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8B4F5766-EA8C-AC42-B36B-E8DAEB0C4F36}"/>
              </a:ext>
            </a:extLst>
          </p:cNvPr>
          <p:cNvSpPr/>
          <p:nvPr/>
        </p:nvSpPr>
        <p:spPr>
          <a:xfrm>
            <a:off x="839586" y="3389923"/>
            <a:ext cx="7658099" cy="275075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//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client.mutate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ist Alternative zu Mutation-Komponente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client.mutate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UPDATE_DRAFT_RATING,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variables: {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author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comment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refetchQueries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[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{ 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GET_DRAFT_RATING_QUERY, variables: {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 },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{ 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</a:t>
            </a:r>
            <a:r>
              <a:rPr lang="de-DE" sz="1625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BEERS_QUERY 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]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});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C237FEF3-9082-E04B-A392-8627556E23AF}"/>
              </a:ext>
            </a:extLst>
          </p:cNvPr>
          <p:cNvSpPr txBox="1"/>
          <p:nvPr/>
        </p:nvSpPr>
        <p:spPr>
          <a:xfrm>
            <a:off x="4627124" y="6023667"/>
            <a:ext cx="4404360" cy="369332"/>
          </a:xfrm>
          <a:prstGeom prst="rect">
            <a:avLst/>
          </a:prstGeom>
          <a:noFill/>
          <a:ln w="12700">
            <a:solidFill>
              <a:srgbClr val="5AB88F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025249"/>
                </a:solidFill>
                <a:latin typeface="Source Sans Pro" panose="020B0503030403020204" pitchFamily="34" charset="77"/>
              </a:rPr>
              <a:t>Löst Remote Zugriff aus!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1178B42D-65EC-5C49-8790-A601AD8128D8}"/>
              </a:ext>
            </a:extLst>
          </p:cNvPr>
          <p:cNvCxnSpPr>
            <a:cxnSpLocks/>
          </p:cNvCxnSpPr>
          <p:nvPr/>
        </p:nvCxnSpPr>
        <p:spPr>
          <a:xfrm flipH="1" flipV="1">
            <a:off x="3424136" y="5447489"/>
            <a:ext cx="1641900" cy="567034"/>
          </a:xfrm>
          <a:prstGeom prst="straightConnector1">
            <a:avLst/>
          </a:prstGeom>
          <a:ln w="12700">
            <a:solidFill>
              <a:srgbClr val="5AB88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888642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9C880A-AF9E-014B-ADBA-87734836D5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 2: </a:t>
            </a:r>
            <a:r>
              <a:rPr lang="de-DE" dirty="0" err="1"/>
              <a:t>Draft</a:t>
            </a:r>
            <a:r>
              <a:rPr lang="de-DE" dirty="0"/>
              <a:t> Rating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AC6A5A2-6667-1045-A890-8F610D3767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5253" y="1087608"/>
            <a:ext cx="5915494" cy="5468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98885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ED2909-0DE8-1840-86B0-AA8D56656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Remote- und </a:t>
            </a:r>
            <a:r>
              <a:rPr lang="de-DE" dirty="0" err="1"/>
              <a:t>Local</a:t>
            </a:r>
            <a:r>
              <a:rPr lang="de-DE" dirty="0"/>
              <a:t> Data kombinieren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886DB91A-0951-B04D-924B-4FB39193E5D8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Client kann Felder vom Remote-Schema ergänzen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8B4F5766-EA8C-AC42-B36B-E8DAEB0C4F36}"/>
              </a:ext>
            </a:extLst>
          </p:cNvPr>
          <p:cNvSpPr/>
          <p:nvPr/>
        </p:nvSpPr>
        <p:spPr>
          <a:xfrm>
            <a:off x="2702213" y="3200787"/>
            <a:ext cx="4501573" cy="275075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BeerRatingAppQuery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hasDraftRating</a:t>
            </a:r>
            <a:r>
              <a:rPr lang="de-DE" sz="1625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@</a:t>
            </a:r>
            <a:r>
              <a:rPr lang="de-DE" sz="1625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client</a:t>
            </a:r>
            <a:endParaRPr lang="de-DE" sz="1625" dirty="0">
              <a:solidFill>
                <a:srgbClr val="EF7D1D"/>
              </a:solidFill>
              <a:latin typeface="Source Code Pro Medium" panose="020B0509030403020204" pitchFamily="49" charset="0"/>
              <a:ea typeface="Source Code Pro Medium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}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currentBeerId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@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2278CA24-55C9-4843-8D54-82751D612A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659" y="1603037"/>
            <a:ext cx="8872682" cy="1067773"/>
          </a:xfrm>
          <a:prstGeom prst="rect">
            <a:avLst/>
          </a:prstGeom>
        </p:spPr>
      </p:pic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B1477019-192E-7C4D-80DD-E61232709605}"/>
              </a:ext>
            </a:extLst>
          </p:cNvPr>
          <p:cNvCxnSpPr>
            <a:cxnSpLocks/>
          </p:cNvCxnSpPr>
          <p:nvPr/>
        </p:nvCxnSpPr>
        <p:spPr>
          <a:xfrm flipH="1" flipV="1">
            <a:off x="1461155" y="2060983"/>
            <a:ext cx="1676900" cy="2469454"/>
          </a:xfrm>
          <a:prstGeom prst="straightConnector1">
            <a:avLst/>
          </a:prstGeom>
          <a:ln w="41275">
            <a:solidFill>
              <a:srgbClr val="EF7D1D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ECB7DD62-C35D-4A49-BF93-DA13BB562B95}"/>
              </a:ext>
            </a:extLst>
          </p:cNvPr>
          <p:cNvCxnSpPr>
            <a:cxnSpLocks/>
          </p:cNvCxnSpPr>
          <p:nvPr/>
        </p:nvCxnSpPr>
        <p:spPr>
          <a:xfrm flipV="1">
            <a:off x="6372520" y="2060983"/>
            <a:ext cx="1197204" cy="2515180"/>
          </a:xfrm>
          <a:prstGeom prst="straightConnector1">
            <a:avLst/>
          </a:prstGeom>
          <a:ln w="41275">
            <a:solidFill>
              <a:srgbClr val="EF7D1D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743002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ED2909-0DE8-1840-86B0-AA8D56656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Remote- und </a:t>
            </a:r>
            <a:r>
              <a:rPr lang="de-DE" dirty="0" err="1"/>
              <a:t>Local</a:t>
            </a:r>
            <a:r>
              <a:rPr lang="de-DE" dirty="0"/>
              <a:t> Data kombinieren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886DB91A-0951-B04D-924B-4FB39193E5D8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-Funktion erhält umschließendes Objekt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1C6FC5D6-33B8-4948-B6E1-6C7217D16B34}"/>
              </a:ext>
            </a:extLst>
          </p:cNvPr>
          <p:cNvSpPr/>
          <p:nvPr/>
        </p:nvSpPr>
        <p:spPr>
          <a:xfrm>
            <a:off x="819074" y="2360731"/>
            <a:ext cx="8456902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hasDraftRating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(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_,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cache.readFragment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fragment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gql`fragment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draftRating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on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DraftRating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}`,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cacheKey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`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DraftRating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:${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beer.id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});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!== null;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Query: { ...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5072591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ED2909-0DE8-1840-86B0-AA8D56656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Remote- und </a:t>
            </a:r>
            <a:r>
              <a:rPr lang="de-DE" dirty="0" err="1"/>
              <a:t>Local</a:t>
            </a:r>
            <a:r>
              <a:rPr lang="de-DE" dirty="0"/>
              <a:t> Data kombinieren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886DB91A-0951-B04D-924B-4FB39193E5D8}"/>
              </a:ext>
            </a:extLst>
          </p:cNvPr>
          <p:cNvSpPr txBox="1"/>
          <p:nvPr/>
        </p:nvSpPr>
        <p:spPr>
          <a:xfrm>
            <a:off x="203200" y="1026060"/>
            <a:ext cx="9499600" cy="879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-Funktion erhält umschließendes Objekt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readFragment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liefert Objekte aus dem Cache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1C6FC5D6-33B8-4948-B6E1-6C7217D16B34}"/>
              </a:ext>
            </a:extLst>
          </p:cNvPr>
          <p:cNvSpPr/>
          <p:nvPr/>
        </p:nvSpPr>
        <p:spPr>
          <a:xfrm>
            <a:off x="819074" y="2360731"/>
            <a:ext cx="8456902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hasDraftRating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(</a:t>
            </a:r>
            <a:r>
              <a:rPr lang="de-DE" sz="1625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_,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cache.</a:t>
            </a:r>
            <a:r>
              <a:rPr lang="de-DE" sz="1625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readFragment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fragment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gql`fragment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draftRating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on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DraftRating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id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}`,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cacheKey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: `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DraftRating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:${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beer.id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}`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     });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!== null;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Query: { ...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86723852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ED2909-0DE8-1840-86B0-AA8D56656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Aktualisierung nach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07DABD05-0B29-1149-B66C-AD7F90D57EEA}"/>
              </a:ext>
            </a:extLst>
          </p:cNvPr>
          <p:cNvSpPr/>
          <p:nvPr/>
        </p:nvSpPr>
        <p:spPr>
          <a:xfrm>
            <a:off x="5032664" y="5934670"/>
            <a:ext cx="4953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/>
              <a:t>https://</a:t>
            </a:r>
            <a:r>
              <a:rPr lang="de-DE" dirty="0" err="1"/>
              <a:t>www.apollographql.com</a:t>
            </a:r>
            <a:r>
              <a:rPr lang="de-DE" dirty="0"/>
              <a:t>/</a:t>
            </a:r>
            <a:r>
              <a:rPr lang="de-DE" dirty="0" err="1"/>
              <a:t>docs</a:t>
            </a:r>
            <a:r>
              <a:rPr lang="de-DE" dirty="0"/>
              <a:t>/</a:t>
            </a:r>
            <a:r>
              <a:rPr lang="de-DE" dirty="0" err="1"/>
              <a:t>react</a:t>
            </a:r>
            <a:r>
              <a:rPr lang="de-DE" dirty="0"/>
              <a:t>/</a:t>
            </a:r>
            <a:r>
              <a:rPr lang="de-DE" dirty="0" err="1"/>
              <a:t>advanced</a:t>
            </a:r>
            <a:r>
              <a:rPr lang="de-DE" dirty="0"/>
              <a:t>/</a:t>
            </a:r>
            <a:r>
              <a:rPr lang="de-DE" dirty="0" err="1"/>
              <a:t>caching.html#after-mutations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9184B995-A1D1-1749-851F-1E70FE73FFA5}"/>
              </a:ext>
            </a:extLst>
          </p:cNvPr>
          <p:cNvSpPr/>
          <p:nvPr/>
        </p:nvSpPr>
        <p:spPr>
          <a:xfrm>
            <a:off x="1499755" y="2344157"/>
            <a:ext cx="4953000" cy="258532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In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some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cases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, just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using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 </a:t>
            </a:r>
            <a:r>
              <a:rPr lang="de-DE" dirty="0" err="1"/>
              <a:t>dataIdFromObject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 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is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not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enough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for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your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application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UI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to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update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correctly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.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For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example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,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if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you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want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to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add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something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to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a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list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of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objects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without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refetching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the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entire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list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,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or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if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there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are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some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objects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that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to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which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you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can’t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assign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an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object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identifier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, Apollo Client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cannot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update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existing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queries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for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you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. Read on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to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learn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about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the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other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tools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at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your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disposal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.</a:t>
            </a:r>
            <a:endParaRPr lang="de-DE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38FF3B3-145E-4C47-9B44-65C2C8A286F3}"/>
              </a:ext>
            </a:extLst>
          </p:cNvPr>
          <p:cNvSpPr/>
          <p:nvPr/>
        </p:nvSpPr>
        <p:spPr>
          <a:xfrm>
            <a:off x="1416627" y="5103674"/>
            <a:ext cx="4953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A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very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common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way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of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using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 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refetchQueries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 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is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to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import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queries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defined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for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other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components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to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make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sure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that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those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components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will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be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 </a:t>
            </a:r>
            <a:r>
              <a:rPr lang="de-DE" dirty="0" err="1">
                <a:solidFill>
                  <a:srgbClr val="333333"/>
                </a:solidFill>
                <a:latin typeface="Helvetica Neue" panose="02000503000000020004" pitchFamily="2" charset="0"/>
              </a:rPr>
              <a:t>updated</a:t>
            </a:r>
            <a:r>
              <a:rPr lang="de-DE" dirty="0">
                <a:solidFill>
                  <a:srgbClr val="333333"/>
                </a:solidFill>
                <a:latin typeface="Helvetica Neue" panose="02000503000000020004" pitchFamily="2" charset="0"/>
              </a:rPr>
              <a:t>:</a:t>
            </a:r>
          </a:p>
          <a:p>
            <a:endParaRPr lang="de-DE" dirty="0">
              <a:solidFill>
                <a:srgbClr val="333333"/>
              </a:solidFill>
              <a:latin typeface="Helvetica Neue" panose="02000503000000020004" pitchFamily="2" charset="0"/>
            </a:endParaRPr>
          </a:p>
          <a:p>
            <a:r>
              <a:rPr lang="de-DE" dirty="0">
                <a:solidFill>
                  <a:srgbClr val="FF0000"/>
                </a:solidFill>
                <a:latin typeface="Helvetica Neue" panose="02000503000000020004" pitchFamily="2" charset="0"/>
              </a:rPr>
              <a:t>NICHT NOTWENDIG MIT REDUX</a:t>
            </a:r>
          </a:p>
          <a:p>
            <a:br>
              <a:rPr lang="de-DE" dirty="0"/>
            </a:b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886DB91A-0951-B04D-924B-4FB39193E5D8}"/>
              </a:ext>
            </a:extLst>
          </p:cNvPr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Komponenten-Updates funktionieren nicht immer automatisch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zum Beispiel, wenn Objekte in eine Liste eingefügt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refetchQueries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28785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Beispiel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Source (</a:t>
            </a:r>
            <a:r>
              <a:rPr lang="de-DE" sz="1600" cap="none" spc="100" dirty="0" err="1"/>
              <a:t>TypeScript</a:t>
            </a:r>
            <a:r>
              <a:rPr lang="de-DE" sz="1600" cap="none" spc="100" dirty="0"/>
              <a:t>): http://</a:t>
            </a:r>
            <a:r>
              <a:rPr lang="de-DE" sz="1600" cap="none" spc="100" dirty="0" err="1"/>
              <a:t>bit.ly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enterjs</a:t>
            </a:r>
            <a:r>
              <a:rPr lang="de-DE" sz="1600" cap="none" spc="100" dirty="0"/>
              <a:t>-apollo-</a:t>
            </a:r>
            <a:r>
              <a:rPr lang="de-DE" sz="1600" cap="none" spc="100" dirty="0" err="1"/>
              <a:t>graphql</a:t>
            </a:r>
            <a:r>
              <a:rPr lang="de-DE" sz="1600" cap="none" spc="100" dirty="0"/>
              <a:t>-</a:t>
            </a:r>
            <a:r>
              <a:rPr lang="de-DE" sz="1600" cap="none" spc="100" dirty="0" err="1"/>
              <a:t>example</a:t>
            </a:r>
            <a:endParaRPr lang="de-DE" sz="1600" cap="none" spc="100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3C62CE1E-172D-444C-A255-ED18408DC0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5654" y="242042"/>
            <a:ext cx="4574691" cy="4585889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6B7320-707D-C640-82B3-A40BC52CB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 und Bewertung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AC206FB-4004-0641-808E-09139A97C186}"/>
              </a:ext>
            </a:extLst>
          </p:cNvPr>
          <p:cNvSpPr/>
          <p:nvPr/>
        </p:nvSpPr>
        <p:spPr>
          <a:xfrm>
            <a:off x="3975011" y="3166374"/>
            <a:ext cx="1955985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3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🤔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710181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2A97AA-7B9B-4D4B-9FC8-FEBBF4EE3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 &amp; Bewertung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2880AB5-69A9-CC41-9BA5-812379D55B25}"/>
              </a:ext>
            </a:extLst>
          </p:cNvPr>
          <p:cNvSpPr txBox="1"/>
          <p:nvPr/>
        </p:nvSpPr>
        <p:spPr>
          <a:xfrm>
            <a:off x="203200" y="1026060"/>
            <a:ext cx="9499600" cy="5865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mit dem Apollo Client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Query- und Mutation-Komponenten funktionieren sehr gut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-Support weitgehend sehr gut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Leider nicht </a:t>
            </a: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durchgehend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typisiert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Durch starke Modularisierung schwer überschaubar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 werden Fehler gemeldet? Wo Doku? 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Doku teilweise inkonsistent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Sehr viele Möglichkeiten, ein Ziel zu erreichen </a:t>
            </a:r>
          </a:p>
          <a:p>
            <a:pPr marL="1257300" lvl="2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(HOCs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Komponenten,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direkter Cache Zugriff, mehrere APIs für direkten Cache Zugriff)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Apollo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Dev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Client hat Probleme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Ansichten teilweise nicht aktuell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andere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aus als der Client (Client fügt __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typename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Caching hinzu)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456401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2A97AA-7B9B-4D4B-9FC8-FEBBF4EE3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 &amp; Bewertung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2880AB5-69A9-CC41-9BA5-812379D55B25}"/>
              </a:ext>
            </a:extLst>
          </p:cNvPr>
          <p:cNvSpPr txBox="1"/>
          <p:nvPr/>
        </p:nvSpPr>
        <p:spPr>
          <a:xfrm>
            <a:off x="203200" y="1026060"/>
            <a:ext cx="9499600" cy="73057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Lokaler State mit Apollo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Achtung! Version 0.4,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dh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noch "experimental"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Zahlreiche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Issues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im Bug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Tracker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Tools passen teilweise nicht zusammen (Client/Source,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Dev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Tools,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codegen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müssen nach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manuell neu ausgeführt werden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nicht nötig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Dokumentation / Beispiele nur sehr eingeschränkt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Verbreitungsgrad?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Arbeiten mit der Cache API "gewöhnungsbedürftig"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Reducer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wesentlich einfacher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 Vergleich mit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weniger Architektur-Pattern (meine Meinung)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(logischerweise) viel höhere Verbreitung, viel ausgereifter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=&gt; Actions ?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Selectors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Abfrage? 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?</a:t>
            </a:r>
          </a:p>
          <a:p>
            <a:pPr marL="1257300" lvl="2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348593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2A97AA-7B9B-4D4B-9FC8-FEBBF4EE3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"Empfehlung"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2880AB5-69A9-CC41-9BA5-812379D55B25}"/>
              </a:ext>
            </a:extLst>
          </p:cNvPr>
          <p:cNvSpPr txBox="1"/>
          <p:nvPr/>
        </p:nvSpPr>
        <p:spPr>
          <a:xfrm>
            <a:off x="203200" y="1026060"/>
            <a:ext cx="9499600" cy="5823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Meine persönliche Einschätzung: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 und Mutation Komponenten gut einsetzbar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Lokaler State mit Apollo: noch fragil, weitere Entwicklung abwarten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(dort wo es funktioniert ganz cool)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Weiterhin gilt: "normaler"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State ist "erlaubt"!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Alles andere nur machen, wenn 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State nicht ausreicht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lvl="1"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911012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F9944C75-9D59-8A4B-A858-E84BD014E2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519"/>
          <a:stretch/>
        </p:blipFill>
        <p:spPr>
          <a:xfrm>
            <a:off x="-11163" y="0"/>
            <a:ext cx="9917163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4358" y="-13062"/>
            <a:ext cx="9957039" cy="6080839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4358" y="6067777"/>
            <a:ext cx="9920358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>
                <a:solidFill>
                  <a:srgbClr val="D4EBE9"/>
                </a:solidFill>
              </a:rPr>
              <a:t>nils@nilshartmann.net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D435F20-5996-414D-AF6A-1B6472335F80}"/>
              </a:ext>
            </a:extLst>
          </p:cNvPr>
          <p:cNvSpPr/>
          <p:nvPr/>
        </p:nvSpPr>
        <p:spPr>
          <a:xfrm>
            <a:off x="0" y="2052631"/>
            <a:ext cx="9906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4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Vielen Dank! 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CA01463F-E8E1-0D45-A63D-44F8D588AE87}"/>
              </a:ext>
            </a:extLst>
          </p:cNvPr>
          <p:cNvSpPr/>
          <p:nvPr/>
        </p:nvSpPr>
        <p:spPr>
          <a:xfrm>
            <a:off x="-14357" y="4877279"/>
            <a:ext cx="9920358" cy="860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2000" b="1" dirty="0" err="1">
                <a:solidFill>
                  <a:srgbClr val="025249"/>
                </a:solidFill>
              </a:rPr>
              <a:t>Slides</a:t>
            </a:r>
            <a:r>
              <a:rPr lang="de-DE" sz="2000" b="1" dirty="0">
                <a:solidFill>
                  <a:srgbClr val="025249"/>
                </a:solidFill>
              </a:rPr>
              <a:t>: </a:t>
            </a:r>
            <a:r>
              <a:rPr lang="de-DE" sz="2000" b="1" dirty="0">
                <a:solidFill>
                  <a:srgbClr val="41719C"/>
                </a:solidFill>
              </a:rPr>
              <a:t>http://</a:t>
            </a:r>
            <a:r>
              <a:rPr lang="de-DE" sz="2000" b="1" dirty="0" err="1">
                <a:solidFill>
                  <a:srgbClr val="41719C"/>
                </a:solidFill>
              </a:rPr>
              <a:t>bit.ly</a:t>
            </a:r>
            <a:r>
              <a:rPr lang="de-DE" sz="2000" b="1" dirty="0">
                <a:solidFill>
                  <a:srgbClr val="41719C"/>
                </a:solidFill>
              </a:rPr>
              <a:t>/</a:t>
            </a:r>
            <a:r>
              <a:rPr lang="de-DE" sz="2000" b="1" dirty="0" err="1">
                <a:solidFill>
                  <a:srgbClr val="41719C"/>
                </a:solidFill>
              </a:rPr>
              <a:t>enterjs</a:t>
            </a:r>
            <a:r>
              <a:rPr lang="de-DE" sz="2000" b="1" dirty="0">
                <a:solidFill>
                  <a:srgbClr val="41719C"/>
                </a:solidFill>
              </a:rPr>
              <a:t>-apollo-</a:t>
            </a:r>
            <a:r>
              <a:rPr lang="de-DE" sz="2000" b="1">
                <a:solidFill>
                  <a:srgbClr val="41719C"/>
                </a:solidFill>
              </a:rPr>
              <a:t>graphql</a:t>
            </a:r>
            <a:endParaRPr lang="de-DE" sz="2000" b="1">
              <a:solidFill>
                <a:srgbClr val="025249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000" b="1" dirty="0">
                <a:solidFill>
                  <a:srgbClr val="025249"/>
                </a:solidFill>
              </a:rPr>
              <a:t>Beispiel-Code: </a:t>
            </a:r>
            <a:r>
              <a:rPr lang="de-DE" sz="2000" b="1" dirty="0">
                <a:solidFill>
                  <a:srgbClr val="41719C"/>
                </a:solidFill>
              </a:rPr>
              <a:t>http://</a:t>
            </a:r>
            <a:r>
              <a:rPr lang="de-DE" sz="2000" b="1" dirty="0" err="1">
                <a:solidFill>
                  <a:srgbClr val="41719C"/>
                </a:solidFill>
              </a:rPr>
              <a:t>bit.ly</a:t>
            </a:r>
            <a:r>
              <a:rPr lang="de-DE" sz="2000" b="1" dirty="0">
                <a:solidFill>
                  <a:srgbClr val="41719C"/>
                </a:solidFill>
              </a:rPr>
              <a:t>/</a:t>
            </a:r>
            <a:r>
              <a:rPr lang="de-DE" sz="2000" b="1" dirty="0" err="1">
                <a:solidFill>
                  <a:srgbClr val="41719C"/>
                </a:solidFill>
              </a:rPr>
              <a:t>enterjs</a:t>
            </a:r>
            <a:r>
              <a:rPr lang="de-DE" sz="2000" b="1" dirty="0">
                <a:solidFill>
                  <a:srgbClr val="41719C"/>
                </a:solidFill>
              </a:rPr>
              <a:t>-apollo-</a:t>
            </a:r>
            <a:r>
              <a:rPr lang="de-DE" sz="2000" b="1" dirty="0" err="1">
                <a:solidFill>
                  <a:srgbClr val="41719C"/>
                </a:solidFill>
              </a:rPr>
              <a:t>graphql</a:t>
            </a:r>
            <a:r>
              <a:rPr lang="de-DE" sz="2000" b="1" dirty="0">
                <a:solidFill>
                  <a:srgbClr val="41719C"/>
                </a:solidFill>
              </a:rPr>
              <a:t>-</a:t>
            </a:r>
            <a:r>
              <a:rPr lang="de-DE" sz="2000" b="1" dirty="0" err="1">
                <a:solidFill>
                  <a:srgbClr val="41719C"/>
                </a:solidFill>
              </a:rPr>
              <a:t>example</a:t>
            </a:r>
            <a:endParaRPr lang="de-DE" sz="2000" b="1" dirty="0">
              <a:solidFill>
                <a:srgbClr val="025249"/>
              </a:solidFill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99F4FB96-9EF7-1140-A87E-E8AD1034815B}"/>
              </a:ext>
            </a:extLst>
          </p:cNvPr>
          <p:cNvSpPr/>
          <p:nvPr/>
        </p:nvSpPr>
        <p:spPr>
          <a:xfrm>
            <a:off x="0" y="125127"/>
            <a:ext cx="9906000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38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388272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Apollo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Dev</a:t>
            </a:r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Tools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59293427-8972-4141-9A4F-42D5FB66A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C426DDB1-13CD-FD49-8D70-726A80B547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9554" y="478314"/>
            <a:ext cx="5006892" cy="412543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2373623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5" y="369393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64FD371C-98B3-3F4A-B69B-156C1075D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Die Abfrage Sprache</a:t>
            </a:r>
          </a:p>
        </p:txBody>
      </p:sp>
    </p:spTree>
    <p:extLst>
      <p:ext uri="{BB962C8B-B14F-4D97-AF65-F5344CB8AC3E}">
        <p14:creationId xmlns:p14="http://schemas.microsoft.com/office/powerpoint/2010/main" val="35245036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7DC0BBE-BC6C-8340-A724-C490485DED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1041" y="1269521"/>
            <a:ext cx="5883918" cy="3515392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710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05962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Query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A50C1B-BA4A-FB4D-A957-BA500642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048" y="2353832"/>
            <a:ext cx="4565651" cy="412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2875</Words>
  <Application>Microsoft Macintosh PowerPoint</Application>
  <PresentationFormat>A4-Papier (210 x 297 mm)</PresentationFormat>
  <Paragraphs>690</Paragraphs>
  <Slides>54</Slides>
  <Notes>34</Notes>
  <HiddenSlides>1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54</vt:i4>
      </vt:variant>
    </vt:vector>
  </HeadingPairs>
  <TitlesOfParts>
    <vt:vector size="67" baseType="lpstr">
      <vt:lpstr>Arial</vt:lpstr>
      <vt:lpstr>Calibri</vt:lpstr>
      <vt:lpstr>Calibri Light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EnterJS Darmstadt | Juni 2018 | @nilshartmann</vt:lpstr>
      <vt:lpstr>@nilshartmann</vt:lpstr>
      <vt:lpstr>PowerPoint-Präsentation</vt:lpstr>
      <vt:lpstr>PowerPoint-Präsentation</vt:lpstr>
      <vt:lpstr>Source (TypeScript): http://bit.ly/enterjs-apollo-graphql-example</vt:lpstr>
      <vt:lpstr>PowerPoint-Präsentation</vt:lpstr>
      <vt:lpstr>Die Abfrage Sprache</vt:lpstr>
      <vt:lpstr>query Language</vt:lpstr>
      <vt:lpstr>query Language: Operations</vt:lpstr>
      <vt:lpstr>query Language: Mutations</vt:lpstr>
      <vt:lpstr>mit Apollo und React</vt:lpstr>
      <vt:lpstr>Apollo Für React</vt:lpstr>
      <vt:lpstr>Schritt 1: Erzeugen des Clients und Providers</vt:lpstr>
      <vt:lpstr>Schritt 1: Erzeugen des Clients und Providers</vt:lpstr>
      <vt:lpstr>in React Apollo</vt:lpstr>
      <vt:lpstr>Queries</vt:lpstr>
      <vt:lpstr>Queries</vt:lpstr>
      <vt:lpstr>Queries</vt:lpstr>
      <vt:lpstr>Queries</vt:lpstr>
      <vt:lpstr>Queries</vt:lpstr>
      <vt:lpstr>Queries</vt:lpstr>
      <vt:lpstr>Typ-sichere Verwendung</vt:lpstr>
      <vt:lpstr>Beispiel: Typ-Sichere Queries</vt:lpstr>
      <vt:lpstr>Daten verändern</vt:lpstr>
      <vt:lpstr>Mutations</vt:lpstr>
      <vt:lpstr>Mutations</vt:lpstr>
      <vt:lpstr>Mutations</vt:lpstr>
      <vt:lpstr>Schritt 3: Mutations</vt:lpstr>
      <vt:lpstr>Schritt 3: Mutations</vt:lpstr>
      <vt:lpstr>Schritt 3: Mutations</vt:lpstr>
      <vt:lpstr>Schritt 3: Mutations</vt:lpstr>
      <vt:lpstr>GraphQL für den Anwendungszustand</vt:lpstr>
      <vt:lpstr>Beispiel 1: Selected Beer</vt:lpstr>
      <vt:lpstr>Was bedeutet "Local" State</vt:lpstr>
      <vt:lpstr>Apollo Cache</vt:lpstr>
      <vt:lpstr>Local Data</vt:lpstr>
      <vt:lpstr>Local Data</vt:lpstr>
      <vt:lpstr>Local Data</vt:lpstr>
      <vt:lpstr>Local Data</vt:lpstr>
      <vt:lpstr>Local Data</vt:lpstr>
      <vt:lpstr>Local Data</vt:lpstr>
      <vt:lpstr>Local Data</vt:lpstr>
      <vt:lpstr>Lokaler State</vt:lpstr>
      <vt:lpstr>Aktualisierung nach Mutations</vt:lpstr>
      <vt:lpstr>Beispiel 2: Draft Rating</vt:lpstr>
      <vt:lpstr>Remote- und Local Data kombinieren</vt:lpstr>
      <vt:lpstr>Remote- und Local Data kombinieren</vt:lpstr>
      <vt:lpstr>Remote- und Local Data kombinieren</vt:lpstr>
      <vt:lpstr>Aktualisierung nach Mutations</vt:lpstr>
      <vt:lpstr>Fazit und Bewertung</vt:lpstr>
      <vt:lpstr>Fazit &amp; Bewertung</vt:lpstr>
      <vt:lpstr>Fazit &amp; Bewertung</vt:lpstr>
      <vt:lpstr>"Empfehlung"</vt:lpstr>
      <vt:lpstr>nils@nilshartmann.net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572</cp:revision>
  <cp:lastPrinted>2018-05-30T19:37:50Z</cp:lastPrinted>
  <dcterms:created xsi:type="dcterms:W3CDTF">2016-03-28T15:59:53Z</dcterms:created>
  <dcterms:modified xsi:type="dcterms:W3CDTF">2018-06-17T19:34:07Z</dcterms:modified>
</cp:coreProperties>
</file>

<file path=docProps/thumbnail.jpeg>
</file>